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FBCB82-32B7-475B-A4F0-1A1C6D6B08FB}"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1100431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BCB82-32B7-475B-A4F0-1A1C6D6B08FB}"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808154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BCB82-32B7-475B-A4F0-1A1C6D6B08FB}"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389435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BCB82-32B7-475B-A4F0-1A1C6D6B08FB}"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9246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FBCB82-32B7-475B-A4F0-1A1C6D6B08FB}"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67414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FBCB82-32B7-475B-A4F0-1A1C6D6B08FB}"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131688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FBCB82-32B7-475B-A4F0-1A1C6D6B08FB}" type="datetimeFigureOut">
              <a:rPr lang="en-US" smtClean="0"/>
              <a:t>6/27/2022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2442549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FBCB82-32B7-475B-A4F0-1A1C6D6B08FB}"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225789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BCB82-32B7-475B-A4F0-1A1C6D6B08FB}" type="datetimeFigureOut">
              <a:rPr lang="en-US" smtClean="0"/>
              <a:t>6/27/2022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349539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BCB82-32B7-475B-A4F0-1A1C6D6B08FB}"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170960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BCB82-32B7-475B-A4F0-1A1C6D6B08FB}"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22233-0796-49BD-AC5B-BCFAB5AA3C7D}" type="slidenum">
              <a:rPr lang="en-US" smtClean="0"/>
              <a:t>‹#›</a:t>
            </a:fld>
            <a:endParaRPr lang="en-US"/>
          </a:p>
        </p:txBody>
      </p:sp>
    </p:spTree>
    <p:extLst>
      <p:ext uri="{BB962C8B-B14F-4D97-AF65-F5344CB8AC3E}">
        <p14:creationId xmlns:p14="http://schemas.microsoft.com/office/powerpoint/2010/main" val="209577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BCB82-32B7-475B-A4F0-1A1C6D6B08FB}" type="datetimeFigureOut">
              <a:rPr lang="en-US" smtClean="0"/>
              <a:t>6/27/2022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22233-0796-49BD-AC5B-BCFAB5AA3C7D}" type="slidenum">
              <a:rPr lang="en-US" smtClean="0"/>
              <a:t>‹#›</a:t>
            </a:fld>
            <a:endParaRPr lang="en-US"/>
          </a:p>
        </p:txBody>
      </p:sp>
    </p:spTree>
    <p:extLst>
      <p:ext uri="{BB962C8B-B14F-4D97-AF65-F5344CB8AC3E}">
        <p14:creationId xmlns:p14="http://schemas.microsoft.com/office/powerpoint/2010/main" val="107016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lstStyle/>
          <a:p>
            <a:r>
              <a:rPr lang="en-US" dirty="0" smtClean="0"/>
              <a:t>OVERVIEW ON VIRTUAL WASTE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464" y="304800"/>
            <a:ext cx="1004277" cy="1066800"/>
          </a:xfrm>
          <a:prstGeom prst="rect">
            <a:avLst/>
          </a:prstGeom>
        </p:spPr>
      </p:pic>
    </p:spTree>
    <p:extLst>
      <p:ext uri="{BB962C8B-B14F-4D97-AF65-F5344CB8AC3E}">
        <p14:creationId xmlns:p14="http://schemas.microsoft.com/office/powerpoint/2010/main" val="204584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Virtual Waste?</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US" sz="3000" dirty="0"/>
              <a:t>Virtual Waste is a type of trash that’s impossible to physically grasp, but is just a click away. From e-mails to search engines, the Internet is an ever-expanding hub for data. </a:t>
            </a:r>
          </a:p>
          <a:p>
            <a:pPr lvl="0" algn="just"/>
            <a:r>
              <a:rPr lang="en-US" sz="3000" dirty="0"/>
              <a:t>This information generated by and for billions of Internet users, requires massive warehouses called data centers that can host rows and rows of servers dedicated to storing mass data.</a:t>
            </a:r>
          </a:p>
          <a:p>
            <a:pPr lvl="0" algn="just"/>
            <a:r>
              <a:rPr lang="en-US" sz="3000" dirty="0"/>
              <a:t>These data centers use massive amounts of energy and are the upstream beneficiaries of processes that contribute to climate change, resource extraction, and pollution. Thinking with virtual data demonstrates that reduction of material waste alone does not mean a reduction of an overall environmental footprint on this planet.</a:t>
            </a:r>
          </a:p>
          <a:p>
            <a:endParaRPr lang="en-US" dirty="0"/>
          </a:p>
        </p:txBody>
      </p:sp>
      <p:sp>
        <p:nvSpPr>
          <p:cNvPr id="4" name="TextBox 3"/>
          <p:cNvSpPr txBox="1"/>
          <p:nvPr/>
        </p:nvSpPr>
        <p:spPr>
          <a:xfrm>
            <a:off x="1593273" y="6329386"/>
            <a:ext cx="6483927" cy="276999"/>
          </a:xfrm>
          <a:prstGeom prst="rect">
            <a:avLst/>
          </a:prstGeom>
          <a:noFill/>
        </p:spPr>
        <p:txBody>
          <a:bodyPr wrap="square" rtlCol="0">
            <a:spAutoFit/>
          </a:bodyPr>
          <a:lstStyle/>
          <a:p>
            <a:r>
              <a:rPr lang="en-US" sz="1200" dirty="0" smtClean="0"/>
              <a:t>Source: https://discardstudies.com/2017/09/25/virtual-waste-flowing-from-a-data-center-near-you/</a:t>
            </a:r>
            <a:endParaRPr lang="en-US" sz="1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464" y="304800"/>
            <a:ext cx="1004277" cy="1066800"/>
          </a:xfrm>
          <a:prstGeom prst="rect">
            <a:avLst/>
          </a:prstGeom>
        </p:spPr>
      </p:pic>
    </p:spTree>
    <p:extLst>
      <p:ext uri="{BB962C8B-B14F-4D97-AF65-F5344CB8AC3E}">
        <p14:creationId xmlns:p14="http://schemas.microsoft.com/office/powerpoint/2010/main" val="3309983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39264" cy="1143000"/>
          </a:xfrm>
        </p:spPr>
        <p:txBody>
          <a:bodyPr>
            <a:normAutofit fontScale="90000"/>
          </a:bodyPr>
          <a:lstStyle/>
          <a:p>
            <a:r>
              <a:rPr lang="en-US" dirty="0" smtClean="0"/>
              <a:t>Why we should be concerned?</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pPr lvl="0" algn="just"/>
            <a:r>
              <a:rPr lang="en-US" sz="2300" dirty="0"/>
              <a:t>Cloud centers, many of which can be seen from space, consume a tremendous amount of electricity; some consume the equivalent of nearly 180,000 homes.</a:t>
            </a:r>
          </a:p>
          <a:p>
            <a:pPr algn="just"/>
            <a:r>
              <a:rPr lang="en-US" sz="2300" dirty="0"/>
              <a:t>In United States alone the digital warehouses use about 30 billion watts of electricity, roughly equivalent to the output of 30 nuclear power plants, account for one-quarter to one-third of that load</a:t>
            </a:r>
            <a:r>
              <a:rPr lang="en-US" sz="2300" dirty="0" smtClean="0"/>
              <a:t>.</a:t>
            </a:r>
          </a:p>
          <a:p>
            <a:pPr algn="just"/>
            <a:r>
              <a:rPr lang="en-US" sz="2300" dirty="0" smtClean="0"/>
              <a:t>The Indian data center market is heading for a big boom over the next five years. The country has a population of 1.35 billion, the second largest after China, and they are digitally hungry.</a:t>
            </a:r>
          </a:p>
          <a:p>
            <a:pPr algn="just"/>
            <a:r>
              <a:rPr lang="en-US" sz="2300" dirty="0" smtClean="0"/>
              <a:t>India will see an addition of at least 28 large </a:t>
            </a:r>
            <a:r>
              <a:rPr lang="en-US" sz="2300" dirty="0" err="1" smtClean="0"/>
              <a:t>hyperscale</a:t>
            </a:r>
            <a:r>
              <a:rPr lang="en-US" sz="2300" dirty="0" smtClean="0"/>
              <a:t> data </a:t>
            </a:r>
            <a:r>
              <a:rPr lang="en-US" sz="2300" dirty="0" err="1" smtClean="0"/>
              <a:t>centres</a:t>
            </a:r>
            <a:r>
              <a:rPr lang="en-US" sz="2300" dirty="0" smtClean="0"/>
              <a:t> over the next three years. “</a:t>
            </a:r>
            <a:r>
              <a:rPr lang="en-US" sz="2300" dirty="0" err="1" smtClean="0"/>
              <a:t>hyperscale</a:t>
            </a:r>
            <a:r>
              <a:rPr lang="en-US" sz="2300" dirty="0" smtClean="0"/>
              <a:t>” is when the setup  exceeds 5,000 servers and 10,000 square feet.</a:t>
            </a:r>
            <a:endParaRPr lang="en-US" sz="2300" dirty="0"/>
          </a:p>
        </p:txBody>
      </p:sp>
      <p:sp>
        <p:nvSpPr>
          <p:cNvPr id="6" name="TextBox 5"/>
          <p:cNvSpPr txBox="1"/>
          <p:nvPr/>
        </p:nvSpPr>
        <p:spPr>
          <a:xfrm>
            <a:off x="1752600" y="6500803"/>
            <a:ext cx="5943600" cy="276999"/>
          </a:xfrm>
          <a:prstGeom prst="rect">
            <a:avLst/>
          </a:prstGeom>
          <a:noFill/>
        </p:spPr>
        <p:txBody>
          <a:bodyPr wrap="square" rtlCol="0">
            <a:spAutoFit/>
          </a:bodyPr>
          <a:lstStyle/>
          <a:p>
            <a:r>
              <a:rPr lang="en-US" sz="1200" dirty="0" smtClean="0"/>
              <a:t>Source: https://datacenterfrontier.com/outlook-on-the-growing-indian-data-center-market/</a:t>
            </a:r>
            <a:endParaRPr lang="en-US" sz="12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464" y="304800"/>
            <a:ext cx="1004277" cy="1066800"/>
          </a:xfrm>
          <a:prstGeom prst="rect">
            <a:avLst/>
          </a:prstGeom>
        </p:spPr>
      </p:pic>
    </p:spTree>
    <p:extLst>
      <p:ext uri="{BB962C8B-B14F-4D97-AF65-F5344CB8AC3E}">
        <p14:creationId xmlns:p14="http://schemas.microsoft.com/office/powerpoint/2010/main" val="32543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contribute?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smtClean="0"/>
              <a:t>As a Data Center Operator:</a:t>
            </a:r>
          </a:p>
          <a:p>
            <a:pPr marL="514350" indent="-514350">
              <a:buFont typeface="+mj-lt"/>
              <a:buAutoNum type="arabicPeriod"/>
            </a:pPr>
            <a:r>
              <a:rPr lang="en-US" b="1" dirty="0"/>
              <a:t>Using a containment </a:t>
            </a:r>
            <a:r>
              <a:rPr lang="en-US" b="1" dirty="0" smtClean="0"/>
              <a:t>system-</a:t>
            </a:r>
            <a:r>
              <a:rPr lang="en-US" dirty="0"/>
              <a:t>The overheating of equipment is often the main culprit when it comes to power waste within data </a:t>
            </a:r>
            <a:r>
              <a:rPr lang="en-US" dirty="0" err="1"/>
              <a:t>centres</a:t>
            </a:r>
            <a:r>
              <a:rPr lang="en-US" dirty="0"/>
              <a:t>. A simple resolution to this can be achieved by fixing air tiles into the cold aisle of the system. Not only does this make the cooling more productive, it also raises return temperatures, allowing your computer room air conditioning (CRAC) units to operate more efficiently</a:t>
            </a:r>
            <a:r>
              <a:rPr lang="en-US" dirty="0" smtClean="0"/>
              <a:t>.</a:t>
            </a:r>
          </a:p>
          <a:p>
            <a:pPr marL="514350" indent="-514350">
              <a:buFont typeface="+mj-lt"/>
              <a:buAutoNum type="arabicPeriod"/>
            </a:pPr>
            <a:r>
              <a:rPr lang="en-US" b="1" dirty="0"/>
              <a:t>Turn off idle IT </a:t>
            </a:r>
            <a:r>
              <a:rPr lang="en-US" b="1" dirty="0" smtClean="0"/>
              <a:t>equipment-</a:t>
            </a:r>
            <a:r>
              <a:rPr lang="en-US" dirty="0"/>
              <a:t>Perhaps the simple and obvious example, but one that it incredibly effective is remembering to switch off where possible. Equipment left on idle mode often uses more energy than you would </a:t>
            </a:r>
            <a:r>
              <a:rPr lang="en-US" dirty="0" smtClean="0"/>
              <a:t>think.</a:t>
            </a:r>
          </a:p>
          <a:p>
            <a:pPr marL="514350" indent="-514350">
              <a:buFont typeface="+mj-lt"/>
              <a:buAutoNum type="arabicPeriod"/>
            </a:pPr>
            <a:r>
              <a:rPr lang="en-US" b="1" dirty="0" smtClean="0"/>
              <a:t>Move </a:t>
            </a:r>
            <a:r>
              <a:rPr lang="en-US" b="1" dirty="0"/>
              <a:t>to a more energy efficient UPS </a:t>
            </a:r>
            <a:r>
              <a:rPr lang="en-US" b="1" dirty="0" smtClean="0"/>
              <a:t>system-</a:t>
            </a:r>
            <a:r>
              <a:rPr lang="en-US" dirty="0"/>
              <a:t>An uninterruptable power supply (UPS) system at the heart of any data </a:t>
            </a:r>
            <a:r>
              <a:rPr lang="en-US" dirty="0" err="1"/>
              <a:t>centre</a:t>
            </a:r>
            <a:r>
              <a:rPr lang="en-US" dirty="0"/>
              <a:t> is critical,  </a:t>
            </a:r>
            <a:r>
              <a:rPr lang="en-US" dirty="0" smtClean="0"/>
              <a:t>an </a:t>
            </a:r>
            <a:r>
              <a:rPr lang="en-US" dirty="0"/>
              <a:t>electrical unit which is used to support critical mainstream IT and communications infrastructures when mains power fails or supply is inconsistent. They often prevent disaster, especially within </a:t>
            </a:r>
            <a:r>
              <a:rPr lang="en-US" dirty="0" err="1"/>
              <a:t>organisations</a:t>
            </a:r>
            <a:r>
              <a:rPr lang="en-US" dirty="0"/>
              <a:t> where critical operations take </a:t>
            </a:r>
            <a:r>
              <a:rPr lang="en-US" dirty="0" smtClean="0"/>
              <a:t>place.</a:t>
            </a:r>
          </a:p>
          <a:p>
            <a:pPr marL="0" indent="0">
              <a:buNone/>
            </a:pPr>
            <a:r>
              <a:rPr lang="en-US" dirty="0" smtClean="0"/>
              <a:t>Modular </a:t>
            </a:r>
            <a:r>
              <a:rPr lang="en-US" dirty="0"/>
              <a:t>systems – which replace sizable standalone units with compact individual rack-mount style power modules paralleled together to provide capacity and redundancy – deliver performance efficiency, scalability, and ‘smart’ interconnectivity far beyond the capabilities of their predecessors</a:t>
            </a:r>
            <a:r>
              <a:rPr lang="en-US" dirty="0" smtClean="0"/>
              <a:t>.  </a:t>
            </a:r>
          </a:p>
          <a:p>
            <a:pPr marL="0" indent="0">
              <a:buNone/>
            </a:pPr>
            <a:r>
              <a:rPr lang="en-US" b="1" dirty="0" smtClean="0"/>
              <a:t>The above practice will definitely help to Cut Carbon Cost</a:t>
            </a:r>
            <a:r>
              <a:rPr lang="en-US" dirty="0" smtClean="0"/>
              <a:t>-Improving </a:t>
            </a:r>
            <a:r>
              <a:rPr lang="en-US" dirty="0"/>
              <a:t>the efficiency of our data </a:t>
            </a:r>
            <a:r>
              <a:rPr lang="en-US" dirty="0" err="1"/>
              <a:t>centres</a:t>
            </a:r>
            <a:r>
              <a:rPr lang="en-US" dirty="0"/>
              <a:t> should be at the top of every business agenda, we don’t all have to style ourselves as an ethical or green </a:t>
            </a:r>
            <a:r>
              <a:rPr lang="en-US" dirty="0" err="1"/>
              <a:t>organisation</a:t>
            </a:r>
            <a:r>
              <a:rPr lang="en-US" dirty="0"/>
              <a:t> in order to want to avoid impacting the environment, and these small adjustments can be made quickly and with relatively minimal cost. </a:t>
            </a:r>
            <a:r>
              <a:rPr lang="en-US" dirty="0" smtClean="0"/>
              <a:t>      </a:t>
            </a:r>
            <a:endParaRPr lang="en-US" dirty="0"/>
          </a:p>
          <a:p>
            <a:pPr marL="514350" indent="-514350">
              <a:buFont typeface="+mj-lt"/>
              <a:buAutoNum type="arabicPeriod"/>
            </a:pPr>
            <a:endParaRPr lang="en-US" b="1" dirty="0"/>
          </a:p>
          <a:p>
            <a:pPr marL="514350" indent="-514350">
              <a:buFont typeface="+mj-lt"/>
              <a:buAutoNum type="arabicPeriod"/>
            </a:pPr>
            <a:endParaRPr lang="en-US" b="1" dirty="0"/>
          </a:p>
          <a:p>
            <a:pPr marL="514350" indent="-514350">
              <a:buFont typeface="+mj-lt"/>
              <a:buAutoNum type="arabicPeriod"/>
            </a:pPr>
            <a:endParaRPr lang="en-US" b="1" dirty="0"/>
          </a:p>
          <a:p>
            <a:pPr marL="514350" indent="-514350">
              <a:buFont typeface="+mj-lt"/>
              <a:buAutoNum type="arabicPeriod"/>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464" y="304800"/>
            <a:ext cx="1004277" cy="1066800"/>
          </a:xfrm>
          <a:prstGeom prst="rect">
            <a:avLst/>
          </a:prstGeom>
        </p:spPr>
      </p:pic>
    </p:spTree>
    <p:extLst>
      <p:ext uri="{BB962C8B-B14F-4D97-AF65-F5344CB8AC3E}">
        <p14:creationId xmlns:p14="http://schemas.microsoft.com/office/powerpoint/2010/main" val="1779881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fontScale="85000" lnSpcReduction="10000"/>
          </a:bodyPr>
          <a:lstStyle/>
          <a:p>
            <a:pPr marL="0" indent="0">
              <a:buNone/>
            </a:pPr>
            <a:r>
              <a:rPr lang="en-US" dirty="0" smtClean="0"/>
              <a:t>As an Individual</a:t>
            </a:r>
          </a:p>
          <a:p>
            <a:pPr marL="514350" indent="-514350">
              <a:buFont typeface="+mj-lt"/>
              <a:buAutoNum type="arabicPeriod"/>
            </a:pPr>
            <a:r>
              <a:rPr lang="en-US" dirty="0" smtClean="0"/>
              <a:t>Discard data on regular basis which has no relevance and future reference. It is better know as </a:t>
            </a:r>
            <a:r>
              <a:rPr lang="en-US" b="1" dirty="0"/>
              <a:t>Cyber Garbage</a:t>
            </a:r>
            <a:endParaRPr lang="en-US" dirty="0" smtClean="0"/>
          </a:p>
          <a:p>
            <a:pPr marL="514350" indent="-514350">
              <a:buFont typeface="+mj-lt"/>
              <a:buAutoNum type="arabicPeriod"/>
            </a:pPr>
            <a:r>
              <a:rPr lang="en-US" dirty="0" smtClean="0"/>
              <a:t>Try to shred the size of the data (Could be pictures, </a:t>
            </a:r>
            <a:r>
              <a:rPr lang="en-US" dirty="0" err="1" smtClean="0"/>
              <a:t>ms</a:t>
            </a:r>
            <a:r>
              <a:rPr lang="en-US" dirty="0" smtClean="0"/>
              <a:t> office files, Video </a:t>
            </a:r>
            <a:r>
              <a:rPr lang="en-US" dirty="0" err="1" smtClean="0"/>
              <a:t>etc</a:t>
            </a:r>
            <a:r>
              <a:rPr lang="en-US" dirty="0" smtClean="0"/>
              <a:t>) and then save on the cloud.</a:t>
            </a:r>
          </a:p>
          <a:p>
            <a:pPr marL="514350" indent="-514350">
              <a:buFont typeface="+mj-lt"/>
              <a:buAutoNum type="arabicPeriod"/>
            </a:pPr>
            <a:r>
              <a:rPr lang="en-US" dirty="0" smtClean="0"/>
              <a:t>Avoid duplicity of data. Be more </a:t>
            </a:r>
            <a:r>
              <a:rPr lang="en-US" dirty="0" err="1" smtClean="0"/>
              <a:t>organised</a:t>
            </a:r>
            <a:r>
              <a:rPr lang="en-US" dirty="0" smtClean="0"/>
              <a:t>.</a:t>
            </a:r>
          </a:p>
          <a:p>
            <a:pPr marL="514350" indent="-514350">
              <a:buFont typeface="+mj-lt"/>
              <a:buAutoNum type="arabicPeriod"/>
            </a:pPr>
            <a:r>
              <a:rPr lang="en-US" dirty="0" smtClean="0"/>
              <a:t>Do not use multiple servers to store the same data.</a:t>
            </a:r>
          </a:p>
          <a:p>
            <a:pPr marL="514350" indent="-514350">
              <a:buFont typeface="+mj-lt"/>
              <a:buAutoNum type="arabicPeriod"/>
            </a:pPr>
            <a:r>
              <a:rPr lang="en-US" dirty="0" smtClean="0"/>
              <a:t>Do not populate your cloud storage since you have space available. Example- Furniture in house</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464" y="304800"/>
            <a:ext cx="1004277" cy="1066800"/>
          </a:xfrm>
          <a:prstGeom prst="rect">
            <a:avLst/>
          </a:prstGeom>
        </p:spPr>
      </p:pic>
    </p:spTree>
    <p:extLst>
      <p:ext uri="{BB962C8B-B14F-4D97-AF65-F5344CB8AC3E}">
        <p14:creationId xmlns:p14="http://schemas.microsoft.com/office/powerpoint/2010/main" val="430539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0"/>
            <a:ext cx="8229600" cy="1143000"/>
          </a:xfrm>
        </p:spPr>
        <p:txBody>
          <a:bodyPr/>
          <a:lstStyle/>
          <a:p>
            <a:r>
              <a:rPr lang="en-US" dirty="0" smtClean="0"/>
              <a:t>THANK YOU</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6464" y="304800"/>
            <a:ext cx="1004277" cy="1066800"/>
          </a:xfrm>
          <a:prstGeom prst="rect">
            <a:avLst/>
          </a:prstGeom>
        </p:spPr>
      </p:pic>
      <p:sp>
        <p:nvSpPr>
          <p:cNvPr id="5" name="Title 1"/>
          <p:cNvSpPr txBox="1">
            <a:spLocks/>
          </p:cNvSpPr>
          <p:nvPr/>
        </p:nvSpPr>
        <p:spPr>
          <a:xfrm>
            <a:off x="457200" y="51816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600" dirty="0" smtClean="0"/>
              <a:t>MAYANK CHHATWAL</a:t>
            </a:r>
          </a:p>
          <a:p>
            <a:pPr algn="r"/>
            <a:r>
              <a:rPr lang="en-US" sz="1600" dirty="0" smtClean="0"/>
              <a:t>Joint Secretary</a:t>
            </a:r>
          </a:p>
          <a:p>
            <a:pPr algn="r"/>
            <a:r>
              <a:rPr lang="en-US" sz="1600" dirty="0" smtClean="0"/>
              <a:t>Mayank.chhatwal@phdcci.in</a:t>
            </a:r>
            <a:endParaRPr lang="en-US" sz="1600" dirty="0"/>
          </a:p>
        </p:txBody>
      </p:sp>
    </p:spTree>
    <p:extLst>
      <p:ext uri="{BB962C8B-B14F-4D97-AF65-F5344CB8AC3E}">
        <p14:creationId xmlns:p14="http://schemas.microsoft.com/office/powerpoint/2010/main" val="2121938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521</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OVERVIEW ON VIRTUAL WASTE</vt:lpstr>
      <vt:lpstr>What is Virtual Waste?</vt:lpstr>
      <vt:lpstr>Why we should be concerned?</vt:lpstr>
      <vt:lpstr>How can we contribute?</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ON VIRTUAL WASTE</dc:title>
  <dc:creator>admin</dc:creator>
  <cp:lastModifiedBy>Microsoft account</cp:lastModifiedBy>
  <cp:revision>20</cp:revision>
  <cp:lastPrinted>2021-06-10T08:42:00Z</cp:lastPrinted>
  <dcterms:created xsi:type="dcterms:W3CDTF">2021-06-09T08:27:04Z</dcterms:created>
  <dcterms:modified xsi:type="dcterms:W3CDTF">2022-06-27T04:24:37Z</dcterms:modified>
</cp:coreProperties>
</file>